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64" r:id="rId8"/>
    <p:sldId id="265" r:id="rId9"/>
    <p:sldId id="266" r:id="rId10"/>
    <p:sldId id="267" r:id="rId11"/>
    <p:sldId id="268" r:id="rId12"/>
    <p:sldId id="269" r:id="rId13"/>
    <p:sldId id="277" r:id="rId14"/>
    <p:sldId id="270" r:id="rId15"/>
    <p:sldId id="271" r:id="rId16"/>
    <p:sldId id="272" r:id="rId17"/>
    <p:sldId id="276" r:id="rId18"/>
    <p:sldId id="274" r:id="rId19"/>
    <p:sldId id="27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6E143FF-ED71-4D79-B2A4-7D2E615954E3}" v="100" dt="2024-07-12T11:21:05.5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34094-CE06-EEAD-E70F-1427421F11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B265ED-8352-085A-4BD8-37D85C0022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C86CBA-629C-A1F8-3227-5C8A7493DE56}"/>
              </a:ext>
            </a:extLst>
          </p:cNvPr>
          <p:cNvSpPr>
            <a:spLocks noGrp="1"/>
          </p:cNvSpPr>
          <p:nvPr>
            <p:ph type="dt" sz="half" idx="10"/>
          </p:nvPr>
        </p:nvSpPr>
        <p:spPr/>
        <p:txBody>
          <a:bodyPr/>
          <a:lstStyle/>
          <a:p>
            <a:fld id="{1662ED2A-95FA-4B05-9023-C128A1E1200D}" type="datetimeFigureOut">
              <a:rPr lang="en-US" smtClean="0"/>
              <a:t>9/20/2024</a:t>
            </a:fld>
            <a:endParaRPr lang="en-US" dirty="0"/>
          </a:p>
        </p:txBody>
      </p:sp>
      <p:sp>
        <p:nvSpPr>
          <p:cNvPr id="5" name="Footer Placeholder 4">
            <a:extLst>
              <a:ext uri="{FF2B5EF4-FFF2-40B4-BE49-F238E27FC236}">
                <a16:creationId xmlns:a16="http://schemas.microsoft.com/office/drawing/2014/main" id="{6A6ED1B3-481C-DDC2-D2D9-BD316E68DF8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76862B8-2F84-CC69-696E-492C71838A71}"/>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3929275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B6932-4F0F-DD21-BEDF-0396C94BAE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8442AC-1360-C549-D992-B1B7C98307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57916F-E0C6-3716-4C70-5CD5478058E4}"/>
              </a:ext>
            </a:extLst>
          </p:cNvPr>
          <p:cNvSpPr>
            <a:spLocks noGrp="1"/>
          </p:cNvSpPr>
          <p:nvPr>
            <p:ph type="dt" sz="half" idx="10"/>
          </p:nvPr>
        </p:nvSpPr>
        <p:spPr/>
        <p:txBody>
          <a:bodyPr/>
          <a:lstStyle/>
          <a:p>
            <a:fld id="{1662ED2A-95FA-4B05-9023-C128A1E1200D}" type="datetimeFigureOut">
              <a:rPr lang="en-US" smtClean="0"/>
              <a:t>9/20/2024</a:t>
            </a:fld>
            <a:endParaRPr lang="en-US" dirty="0"/>
          </a:p>
        </p:txBody>
      </p:sp>
      <p:sp>
        <p:nvSpPr>
          <p:cNvPr id="5" name="Footer Placeholder 4">
            <a:extLst>
              <a:ext uri="{FF2B5EF4-FFF2-40B4-BE49-F238E27FC236}">
                <a16:creationId xmlns:a16="http://schemas.microsoft.com/office/drawing/2014/main" id="{FC986CC2-6DCE-E76D-7AD3-8109255B7EB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1681E70-1600-C098-0054-B7E252FF3895}"/>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2125162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356B06-CE73-530E-EC48-F540D87331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415938-F6F7-CBD5-DA0D-6F71117C1B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E04BB7-A274-E785-A93A-5BAA61882336}"/>
              </a:ext>
            </a:extLst>
          </p:cNvPr>
          <p:cNvSpPr>
            <a:spLocks noGrp="1"/>
          </p:cNvSpPr>
          <p:nvPr>
            <p:ph type="dt" sz="half" idx="10"/>
          </p:nvPr>
        </p:nvSpPr>
        <p:spPr/>
        <p:txBody>
          <a:bodyPr/>
          <a:lstStyle/>
          <a:p>
            <a:fld id="{1662ED2A-95FA-4B05-9023-C128A1E1200D}" type="datetimeFigureOut">
              <a:rPr lang="en-US" smtClean="0"/>
              <a:t>9/20/2024</a:t>
            </a:fld>
            <a:endParaRPr lang="en-US" dirty="0"/>
          </a:p>
        </p:txBody>
      </p:sp>
      <p:sp>
        <p:nvSpPr>
          <p:cNvPr id="5" name="Footer Placeholder 4">
            <a:extLst>
              <a:ext uri="{FF2B5EF4-FFF2-40B4-BE49-F238E27FC236}">
                <a16:creationId xmlns:a16="http://schemas.microsoft.com/office/drawing/2014/main" id="{3035A560-0161-9654-6079-3A9525303E9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5674E40-D68B-65B3-601D-EFB8FEB48829}"/>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4023088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68B7F-3C49-F3D1-9228-DAC0C7958B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91CECE-4927-771C-27C5-A4450D2711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69D4DD-5A86-D8A4-6E82-C791C7BF219B}"/>
              </a:ext>
            </a:extLst>
          </p:cNvPr>
          <p:cNvSpPr>
            <a:spLocks noGrp="1"/>
          </p:cNvSpPr>
          <p:nvPr>
            <p:ph type="dt" sz="half" idx="10"/>
          </p:nvPr>
        </p:nvSpPr>
        <p:spPr/>
        <p:txBody>
          <a:bodyPr/>
          <a:lstStyle/>
          <a:p>
            <a:fld id="{1662ED2A-95FA-4B05-9023-C128A1E1200D}" type="datetimeFigureOut">
              <a:rPr lang="en-US" smtClean="0"/>
              <a:t>9/20/2024</a:t>
            </a:fld>
            <a:endParaRPr lang="en-US" dirty="0"/>
          </a:p>
        </p:txBody>
      </p:sp>
      <p:sp>
        <p:nvSpPr>
          <p:cNvPr id="5" name="Footer Placeholder 4">
            <a:extLst>
              <a:ext uri="{FF2B5EF4-FFF2-40B4-BE49-F238E27FC236}">
                <a16:creationId xmlns:a16="http://schemas.microsoft.com/office/drawing/2014/main" id="{D42970E8-6AFD-2647-EA9B-67C86BDFD5C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993EE4D-043F-2CFC-05C8-7577001FE0AC}"/>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4154245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2FBAB-A950-670B-21A0-259760F490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8C11B5-263D-6CCB-59D5-C52CD54268E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7AC28F-F368-AE1F-A41D-F848F4300625}"/>
              </a:ext>
            </a:extLst>
          </p:cNvPr>
          <p:cNvSpPr>
            <a:spLocks noGrp="1"/>
          </p:cNvSpPr>
          <p:nvPr>
            <p:ph type="dt" sz="half" idx="10"/>
          </p:nvPr>
        </p:nvSpPr>
        <p:spPr/>
        <p:txBody>
          <a:bodyPr/>
          <a:lstStyle/>
          <a:p>
            <a:fld id="{1662ED2A-95FA-4B05-9023-C128A1E1200D}" type="datetimeFigureOut">
              <a:rPr lang="en-US" smtClean="0"/>
              <a:t>9/20/2024</a:t>
            </a:fld>
            <a:endParaRPr lang="en-US" dirty="0"/>
          </a:p>
        </p:txBody>
      </p:sp>
      <p:sp>
        <p:nvSpPr>
          <p:cNvPr id="5" name="Footer Placeholder 4">
            <a:extLst>
              <a:ext uri="{FF2B5EF4-FFF2-40B4-BE49-F238E27FC236}">
                <a16:creationId xmlns:a16="http://schemas.microsoft.com/office/drawing/2014/main" id="{52C0E58C-C56A-DC8D-BE77-1C6B7EA96C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AF1D9AE-9F98-CF12-3B00-450B362D5460}"/>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2528856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53180-174E-2D3C-BAA4-64454DEF0A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6D2998-7AB3-91ED-5A87-E5230B57F3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F75C19-D8C2-4814-4F2C-6953949135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372CC9-6BBD-24B2-F1B7-5DBAB3AFC523}"/>
              </a:ext>
            </a:extLst>
          </p:cNvPr>
          <p:cNvSpPr>
            <a:spLocks noGrp="1"/>
          </p:cNvSpPr>
          <p:nvPr>
            <p:ph type="dt" sz="half" idx="10"/>
          </p:nvPr>
        </p:nvSpPr>
        <p:spPr/>
        <p:txBody>
          <a:bodyPr/>
          <a:lstStyle/>
          <a:p>
            <a:fld id="{1662ED2A-95FA-4B05-9023-C128A1E1200D}" type="datetimeFigureOut">
              <a:rPr lang="en-US" smtClean="0"/>
              <a:t>9/20/2024</a:t>
            </a:fld>
            <a:endParaRPr lang="en-US" dirty="0"/>
          </a:p>
        </p:txBody>
      </p:sp>
      <p:sp>
        <p:nvSpPr>
          <p:cNvPr id="6" name="Footer Placeholder 5">
            <a:extLst>
              <a:ext uri="{FF2B5EF4-FFF2-40B4-BE49-F238E27FC236}">
                <a16:creationId xmlns:a16="http://schemas.microsoft.com/office/drawing/2014/main" id="{6AC73542-AD19-AD70-69DC-5B11B82BD5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4B1E5D4-6FA4-8B3B-E432-21843935F6CD}"/>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4245502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9B16D-3135-42A7-0A2A-13026625C09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65928C-E602-438E-3788-41493B7A7C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9C62B3-985A-10DD-C768-625002B83D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44931D-6479-83A4-DA5B-BAF263C628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C4039B-E3F0-DF68-FDF9-6E116BCD05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FF0F142-C0C3-12D5-4653-CF9BE3B5C123}"/>
              </a:ext>
            </a:extLst>
          </p:cNvPr>
          <p:cNvSpPr>
            <a:spLocks noGrp="1"/>
          </p:cNvSpPr>
          <p:nvPr>
            <p:ph type="dt" sz="half" idx="10"/>
          </p:nvPr>
        </p:nvSpPr>
        <p:spPr/>
        <p:txBody>
          <a:bodyPr/>
          <a:lstStyle/>
          <a:p>
            <a:fld id="{1662ED2A-95FA-4B05-9023-C128A1E1200D}" type="datetimeFigureOut">
              <a:rPr lang="en-US" smtClean="0"/>
              <a:t>9/20/2024</a:t>
            </a:fld>
            <a:endParaRPr lang="en-US" dirty="0"/>
          </a:p>
        </p:txBody>
      </p:sp>
      <p:sp>
        <p:nvSpPr>
          <p:cNvPr id="8" name="Footer Placeholder 7">
            <a:extLst>
              <a:ext uri="{FF2B5EF4-FFF2-40B4-BE49-F238E27FC236}">
                <a16:creationId xmlns:a16="http://schemas.microsoft.com/office/drawing/2014/main" id="{ABC3BF52-B2F5-C744-F7A4-757CCE80F2F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E799C99-2F76-D1E5-FA60-B40E63B3156F}"/>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1487216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3A237-70FB-325F-FE8A-7D7E321D25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74DDD3-84BA-F6D9-A945-2ED149268206}"/>
              </a:ext>
            </a:extLst>
          </p:cNvPr>
          <p:cNvSpPr>
            <a:spLocks noGrp="1"/>
          </p:cNvSpPr>
          <p:nvPr>
            <p:ph type="dt" sz="half" idx="10"/>
          </p:nvPr>
        </p:nvSpPr>
        <p:spPr/>
        <p:txBody>
          <a:bodyPr/>
          <a:lstStyle/>
          <a:p>
            <a:fld id="{1662ED2A-95FA-4B05-9023-C128A1E1200D}" type="datetimeFigureOut">
              <a:rPr lang="en-US" smtClean="0"/>
              <a:t>9/20/2024</a:t>
            </a:fld>
            <a:endParaRPr lang="en-US" dirty="0"/>
          </a:p>
        </p:txBody>
      </p:sp>
      <p:sp>
        <p:nvSpPr>
          <p:cNvPr id="4" name="Footer Placeholder 3">
            <a:extLst>
              <a:ext uri="{FF2B5EF4-FFF2-40B4-BE49-F238E27FC236}">
                <a16:creationId xmlns:a16="http://schemas.microsoft.com/office/drawing/2014/main" id="{866A126D-68F0-D022-817B-AAAA7E65499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8F01807-A85B-F22F-CCB0-14911CC7FC69}"/>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1561128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233E8E-5054-A448-078E-B3B29B57F1B7}"/>
              </a:ext>
            </a:extLst>
          </p:cNvPr>
          <p:cNvSpPr>
            <a:spLocks noGrp="1"/>
          </p:cNvSpPr>
          <p:nvPr>
            <p:ph type="dt" sz="half" idx="10"/>
          </p:nvPr>
        </p:nvSpPr>
        <p:spPr/>
        <p:txBody>
          <a:bodyPr/>
          <a:lstStyle/>
          <a:p>
            <a:fld id="{1662ED2A-95FA-4B05-9023-C128A1E1200D}" type="datetimeFigureOut">
              <a:rPr lang="en-US" smtClean="0"/>
              <a:t>9/20/2024</a:t>
            </a:fld>
            <a:endParaRPr lang="en-US" dirty="0"/>
          </a:p>
        </p:txBody>
      </p:sp>
      <p:sp>
        <p:nvSpPr>
          <p:cNvPr id="3" name="Footer Placeholder 2">
            <a:extLst>
              <a:ext uri="{FF2B5EF4-FFF2-40B4-BE49-F238E27FC236}">
                <a16:creationId xmlns:a16="http://schemas.microsoft.com/office/drawing/2014/main" id="{2B164916-7A5C-4CED-6C84-5EA28A32EE5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98B0877-7949-8753-E09B-CD4EAA0B95AC}"/>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1097085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11674-2452-5AF1-89C6-EBEACD5E24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22A97F-F6B1-065E-2C88-1322C87FE3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B5C46F-A409-9D12-810D-AA35F89D70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B16A67-D4F8-51ED-A80E-9D925D3DF7F7}"/>
              </a:ext>
            </a:extLst>
          </p:cNvPr>
          <p:cNvSpPr>
            <a:spLocks noGrp="1"/>
          </p:cNvSpPr>
          <p:nvPr>
            <p:ph type="dt" sz="half" idx="10"/>
          </p:nvPr>
        </p:nvSpPr>
        <p:spPr/>
        <p:txBody>
          <a:bodyPr/>
          <a:lstStyle/>
          <a:p>
            <a:fld id="{1662ED2A-95FA-4B05-9023-C128A1E1200D}" type="datetimeFigureOut">
              <a:rPr lang="en-US" smtClean="0"/>
              <a:t>9/20/2024</a:t>
            </a:fld>
            <a:endParaRPr lang="en-US" dirty="0"/>
          </a:p>
        </p:txBody>
      </p:sp>
      <p:sp>
        <p:nvSpPr>
          <p:cNvPr id="6" name="Footer Placeholder 5">
            <a:extLst>
              <a:ext uri="{FF2B5EF4-FFF2-40B4-BE49-F238E27FC236}">
                <a16:creationId xmlns:a16="http://schemas.microsoft.com/office/drawing/2014/main" id="{DA8BE8DD-AA28-C038-4EDE-77AD789D15C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4325FD7-03C7-B980-EB24-528E56464EBA}"/>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1506616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4363B-1202-C670-A77C-FBEA8AD19D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B278A6-9A0D-7334-590C-5CC0C1D6BF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D04DC78-FE5B-9AC0-0E89-8381A90859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71A4E1-7692-E794-F123-21111AFD09B6}"/>
              </a:ext>
            </a:extLst>
          </p:cNvPr>
          <p:cNvSpPr>
            <a:spLocks noGrp="1"/>
          </p:cNvSpPr>
          <p:nvPr>
            <p:ph type="dt" sz="half" idx="10"/>
          </p:nvPr>
        </p:nvSpPr>
        <p:spPr/>
        <p:txBody>
          <a:bodyPr/>
          <a:lstStyle/>
          <a:p>
            <a:fld id="{1662ED2A-95FA-4B05-9023-C128A1E1200D}" type="datetimeFigureOut">
              <a:rPr lang="en-US" smtClean="0"/>
              <a:t>9/20/2024</a:t>
            </a:fld>
            <a:endParaRPr lang="en-US" dirty="0"/>
          </a:p>
        </p:txBody>
      </p:sp>
      <p:sp>
        <p:nvSpPr>
          <p:cNvPr id="6" name="Footer Placeholder 5">
            <a:extLst>
              <a:ext uri="{FF2B5EF4-FFF2-40B4-BE49-F238E27FC236}">
                <a16:creationId xmlns:a16="http://schemas.microsoft.com/office/drawing/2014/main" id="{83555E4B-A00F-56D5-D521-9EF3582BFE7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1D5FCA8-CEB5-E0C3-0FA2-826BF9783EBE}"/>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3951554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1C48F4-19C8-719E-82F0-AEA1B21B1B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7283C2-2327-BB59-5075-BB86219685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D5789C-D97E-C416-7B9A-B77D8F524E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662ED2A-95FA-4B05-9023-C128A1E1200D}" type="datetimeFigureOut">
              <a:rPr lang="en-US" smtClean="0"/>
              <a:t>9/20/2024</a:t>
            </a:fld>
            <a:endParaRPr lang="en-US" dirty="0"/>
          </a:p>
        </p:txBody>
      </p:sp>
      <p:sp>
        <p:nvSpPr>
          <p:cNvPr id="5" name="Footer Placeholder 4">
            <a:extLst>
              <a:ext uri="{FF2B5EF4-FFF2-40B4-BE49-F238E27FC236}">
                <a16:creationId xmlns:a16="http://schemas.microsoft.com/office/drawing/2014/main" id="{3D7CC9BA-DB28-69F0-B066-4A2CC1CCEA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FB67D821-29F1-01BC-E86C-6E042A4633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02A86C0-CAF3-4AB8-8B84-5155271868B1}" type="slidenum">
              <a:rPr lang="en-US" smtClean="0"/>
              <a:t>‹#›</a:t>
            </a:fld>
            <a:endParaRPr lang="en-US" dirty="0"/>
          </a:p>
        </p:txBody>
      </p:sp>
    </p:spTree>
    <p:extLst>
      <p:ext uri="{BB962C8B-B14F-4D97-AF65-F5344CB8AC3E}">
        <p14:creationId xmlns:p14="http://schemas.microsoft.com/office/powerpoint/2010/main" val="39837762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cid:CAD21265-4EA5-456C-BCAB-B55254719BA7" TargetMode="External"/><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cid:8BE1B497-CE0C-4227-A7F7-096C43FFFE85" TargetMode="External"/><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cid:EBEC3ADD-2B48-45D3-ADE5-CDF0F0B2A762" TargetMode="External"/><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cid:F986F2D7-3242-4DC5-A252-E0B09E2EF5ED"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cid:475EBDEC-884C-45E3-B762-1201F035E632" TargetMode="External"/><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cid:EBB77689-08AB-4DE6-A14C-06A7A4B33BE4" TargetMode="External"/><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cid:83B31F91-BC67-4D07-BEF7-6EBDBF0D3C61"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cid:73AD2A2F-ACE8-4FCB-A385-7EE0D03C4A07"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cid:086D91E2-52C1-4020-8F6D-8EC8178FCAD2"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cid:DC26351A-7A79-4248-9B7C-1E25166BC439" TargetMode="External"/><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cid:E94B02AA-3D4C-4F80-B268-7B50E86D35ED" TargetMode="External"/><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cid:2B4F2DEF-B666-4204-B1D8-51529CE63E01" TargetMode="External"/><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88541B-C4D0-FD60-CEA4-610494902ED9}"/>
              </a:ext>
            </a:extLst>
          </p:cNvPr>
          <p:cNvSpPr>
            <a:spLocks noGrp="1"/>
          </p:cNvSpPr>
          <p:nvPr>
            <p:ph type="ctrTitle"/>
          </p:nvPr>
        </p:nvSpPr>
        <p:spPr>
          <a:xfrm>
            <a:off x="6517407" y="2662552"/>
            <a:ext cx="4805996" cy="1297115"/>
          </a:xfrm>
        </p:spPr>
        <p:txBody>
          <a:bodyPr anchor="t">
            <a:normAutofit/>
          </a:bodyPr>
          <a:lstStyle/>
          <a:p>
            <a:pPr algn="l"/>
            <a:r>
              <a:rPr lang="en-US" sz="4000" dirty="0">
                <a:solidFill>
                  <a:schemeClr val="tx2"/>
                </a:solidFill>
              </a:rPr>
              <a:t>Block Size Changeover</a:t>
            </a:r>
          </a:p>
        </p:txBody>
      </p:sp>
      <p:sp>
        <p:nvSpPr>
          <p:cNvPr id="3" name="Subtitle 2">
            <a:extLst>
              <a:ext uri="{FF2B5EF4-FFF2-40B4-BE49-F238E27FC236}">
                <a16:creationId xmlns:a16="http://schemas.microsoft.com/office/drawing/2014/main" id="{A811F1A6-A382-AF76-0D86-809F875EE824}"/>
              </a:ext>
            </a:extLst>
          </p:cNvPr>
          <p:cNvSpPr>
            <a:spLocks noGrp="1"/>
          </p:cNvSpPr>
          <p:nvPr>
            <p:ph type="subTitle" idx="1"/>
          </p:nvPr>
        </p:nvSpPr>
        <p:spPr>
          <a:xfrm>
            <a:off x="6590966" y="3428999"/>
            <a:ext cx="4805691" cy="838831"/>
          </a:xfrm>
        </p:spPr>
        <p:txBody>
          <a:bodyPr anchor="b">
            <a:normAutofit/>
          </a:bodyPr>
          <a:lstStyle/>
          <a:p>
            <a:pPr algn="l"/>
            <a:r>
              <a:rPr lang="en-US" sz="2000" dirty="0">
                <a:solidFill>
                  <a:schemeClr val="tx2"/>
                </a:solidFill>
              </a:rPr>
              <a:t>7.10.24 version 1.0</a:t>
            </a:r>
          </a:p>
        </p:txBody>
      </p:sp>
      <p:pic>
        <p:nvPicPr>
          <p:cNvPr id="6" name="Picture 5">
            <a:extLst>
              <a:ext uri="{FF2B5EF4-FFF2-40B4-BE49-F238E27FC236}">
                <a16:creationId xmlns:a16="http://schemas.microsoft.com/office/drawing/2014/main" id="{E56827A1-A6DE-7B02-7E1B-AE0582C95632}"/>
              </a:ext>
            </a:extLst>
          </p:cNvPr>
          <p:cNvPicPr>
            <a:picLocks noChangeAspect="1"/>
          </p:cNvPicPr>
          <p:nvPr/>
        </p:nvPicPr>
        <p:blipFill>
          <a:blip r:embed="rId2"/>
          <a:stretch>
            <a:fillRect/>
          </a:stretch>
        </p:blipFill>
        <p:spPr>
          <a:xfrm>
            <a:off x="302488" y="1998957"/>
            <a:ext cx="4141760" cy="2624304"/>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33" name="Group 3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34" name="Freeform: Shape 3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32703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7" name="TextBox 6">
            <a:extLst>
              <a:ext uri="{FF2B5EF4-FFF2-40B4-BE49-F238E27FC236}">
                <a16:creationId xmlns:a16="http://schemas.microsoft.com/office/drawing/2014/main" id="{B1325516-491F-C510-D6C7-A3E40C781EEF}"/>
              </a:ext>
            </a:extLst>
          </p:cNvPr>
          <p:cNvSpPr txBox="1"/>
          <p:nvPr/>
        </p:nvSpPr>
        <p:spPr>
          <a:xfrm>
            <a:off x="5504478" y="6148149"/>
            <a:ext cx="6096000" cy="369332"/>
          </a:xfrm>
          <a:prstGeom prst="rect">
            <a:avLst/>
          </a:prstGeom>
          <a:noFill/>
        </p:spPr>
        <p:txBody>
          <a:bodyPr wrap="square">
            <a:spAutoFit/>
          </a:bodyPr>
          <a:lstStyle/>
          <a:p>
            <a:r>
              <a:rPr lang="en-US" dirty="0"/>
              <a:t>Figure 7</a:t>
            </a:r>
          </a:p>
        </p:txBody>
      </p:sp>
      <p:pic>
        <p:nvPicPr>
          <p:cNvPr id="2050" name="E92455A5-44A6-4865-9A59-774E25F72A01" descr="IMG_0175.jpg">
            <a:extLst>
              <a:ext uri="{FF2B5EF4-FFF2-40B4-BE49-F238E27FC236}">
                <a16:creationId xmlns:a16="http://schemas.microsoft.com/office/drawing/2014/main" id="{EB51CCA2-D287-4C28-6C80-3A32BC9AC3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11" b="21106"/>
          <a:stretch/>
        </p:blipFill>
        <p:spPr bwMode="auto">
          <a:xfrm>
            <a:off x="3250835" y="652990"/>
            <a:ext cx="5423899" cy="5523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7">
            <a:extLst>
              <a:ext uri="{FF2B5EF4-FFF2-40B4-BE49-F238E27FC236}">
                <a16:creationId xmlns:a16="http://schemas.microsoft.com/office/drawing/2014/main" id="{059CEBB0-E3D0-C92C-4F5D-F7BB9A1AEC3F}"/>
              </a:ext>
            </a:extLst>
          </p:cNvPr>
          <p:cNvSpPr/>
          <p:nvPr/>
        </p:nvSpPr>
        <p:spPr>
          <a:xfrm>
            <a:off x="3646333" y="3596640"/>
            <a:ext cx="1858145" cy="1706880"/>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noFill/>
            </a:endParaRPr>
          </a:p>
        </p:txBody>
      </p:sp>
      <p:sp>
        <p:nvSpPr>
          <p:cNvPr id="9" name="Oval 8">
            <a:extLst>
              <a:ext uri="{FF2B5EF4-FFF2-40B4-BE49-F238E27FC236}">
                <a16:creationId xmlns:a16="http://schemas.microsoft.com/office/drawing/2014/main" id="{4236FEFA-7B8F-B738-D500-8D1B0A9A7AED}"/>
              </a:ext>
            </a:extLst>
          </p:cNvPr>
          <p:cNvSpPr/>
          <p:nvPr/>
        </p:nvSpPr>
        <p:spPr>
          <a:xfrm>
            <a:off x="6116670" y="3414976"/>
            <a:ext cx="1858145" cy="1706880"/>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noFill/>
            </a:endParaRPr>
          </a:p>
        </p:txBody>
      </p:sp>
    </p:spTree>
    <p:extLst>
      <p:ext uri="{BB962C8B-B14F-4D97-AF65-F5344CB8AC3E}">
        <p14:creationId xmlns:p14="http://schemas.microsoft.com/office/powerpoint/2010/main" val="3492406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1076961"/>
            <a:ext cx="5124584" cy="5100002"/>
          </a:xfrm>
        </p:spPr>
        <p:txBody>
          <a:bodyPr>
            <a:normAutofit/>
          </a:bodyPr>
          <a:lstStyle/>
          <a:p>
            <a:pPr marL="0" indent="0">
              <a:buNone/>
            </a:pPr>
            <a:r>
              <a:rPr lang="en-US" sz="2000" dirty="0"/>
              <a:t>7. </a:t>
            </a:r>
            <a:r>
              <a:rPr lang="en-US" sz="2000" dirty="0">
                <a:effectLst/>
                <a:latin typeface="Aptos" panose="020B0004020202020204" pitchFamily="34" charset="0"/>
                <a:ea typeface="Aptos" panose="020B0004020202020204" pitchFamily="34" charset="0"/>
                <a:cs typeface="Times New Roman" panose="02020603050405020304" pitchFamily="18" charset="0"/>
              </a:rPr>
              <a:t>At the patternmaker clamp, use a ratchet wrench to move the patternmaker clamps closer or further away depending on whether you are using a larger or smaller black.</a:t>
            </a:r>
          </a:p>
          <a:p>
            <a:pPr marL="0" indent="0">
              <a:buNone/>
            </a:pPr>
            <a:endParaRPr lang="en-US" sz="2000" dirty="0">
              <a:latin typeface="Aptos" panose="020B0004020202020204" pitchFamily="34" charset="0"/>
              <a:cs typeface="Times New Roman" panose="02020603050405020304" pitchFamily="18" charset="0"/>
            </a:endParaRPr>
          </a:p>
          <a:p>
            <a:pPr marL="0" indent="0">
              <a:buNone/>
            </a:pPr>
            <a:r>
              <a:rPr lang="en-US" sz="2000" dirty="0">
                <a:latin typeface="Aptos" panose="020B0004020202020204" pitchFamily="34" charset="0"/>
                <a:cs typeface="Times New Roman" panose="02020603050405020304" pitchFamily="18" charset="0"/>
              </a:rPr>
              <a:t>NOTE: When both clamps are engaged and holding the block, the block position must remain in the same orientation as the blocks coming down the conveyer.</a:t>
            </a:r>
          </a:p>
          <a:p>
            <a:pPr marL="0" indent="0">
              <a:buNone/>
            </a:pPr>
            <a:r>
              <a:rPr lang="en-US" sz="2000" dirty="0">
                <a:latin typeface="Aptos" panose="020B0004020202020204" pitchFamily="34" charset="0"/>
                <a:cs typeface="Times New Roman" panose="02020603050405020304" pitchFamily="18" charset="0"/>
              </a:rPr>
              <a:t>If blocks are shifted too far left or right, it will cause issues with the patternmaker bar feed and possibly stack problems upstream with jam-ups.</a:t>
            </a:r>
            <a:endParaRPr lang="en-US" sz="2000" dirty="0"/>
          </a:p>
          <a:p>
            <a:pPr marL="0" indent="0">
              <a:buNone/>
            </a:pPr>
            <a:r>
              <a:rPr lang="en-US" sz="2000" dirty="0"/>
              <a:t>You want the blocks in as straight and orderly of a line as possible going upstream from the clamps. </a:t>
            </a:r>
          </a:p>
        </p:txBody>
      </p:sp>
      <p:pic>
        <p:nvPicPr>
          <p:cNvPr id="4" name="Picture 3">
            <a:extLst>
              <a:ext uri="{FF2B5EF4-FFF2-40B4-BE49-F238E27FC236}">
                <a16:creationId xmlns:a16="http://schemas.microsoft.com/office/drawing/2014/main" id="{153BB496-1E19-C58B-0AB2-EB1E3D20D01F}"/>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7073153" y="469110"/>
            <a:ext cx="4280646" cy="5707852"/>
          </a:xfrm>
          <a:prstGeom prst="rect">
            <a:avLst/>
          </a:prstGeom>
          <a:noFill/>
          <a:ln>
            <a:noFill/>
          </a:ln>
        </p:spPr>
      </p:pic>
      <p:sp>
        <p:nvSpPr>
          <p:cNvPr id="5" name="Arrow: Left-Right 4">
            <a:extLst>
              <a:ext uri="{FF2B5EF4-FFF2-40B4-BE49-F238E27FC236}">
                <a16:creationId xmlns:a16="http://schemas.microsoft.com/office/drawing/2014/main" id="{D436AFB1-5B84-0222-6150-5CF791462696}"/>
              </a:ext>
            </a:extLst>
          </p:cNvPr>
          <p:cNvSpPr/>
          <p:nvPr/>
        </p:nvSpPr>
        <p:spPr>
          <a:xfrm>
            <a:off x="10331500" y="2872506"/>
            <a:ext cx="865505" cy="214630"/>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6" name="Arrow: Left-Right 5">
            <a:extLst>
              <a:ext uri="{FF2B5EF4-FFF2-40B4-BE49-F238E27FC236}">
                <a16:creationId xmlns:a16="http://schemas.microsoft.com/office/drawing/2014/main" id="{6028B487-2A09-8CB5-7D96-C6F52CFC5E06}"/>
              </a:ext>
            </a:extLst>
          </p:cNvPr>
          <p:cNvSpPr/>
          <p:nvPr/>
        </p:nvSpPr>
        <p:spPr>
          <a:xfrm>
            <a:off x="7073153" y="3108406"/>
            <a:ext cx="865505" cy="214630"/>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TextBox 7">
            <a:extLst>
              <a:ext uri="{FF2B5EF4-FFF2-40B4-BE49-F238E27FC236}">
                <a16:creationId xmlns:a16="http://schemas.microsoft.com/office/drawing/2014/main" id="{B0F6FE6A-ED32-8A56-9605-2C7C23B0C6F9}"/>
              </a:ext>
            </a:extLst>
          </p:cNvPr>
          <p:cNvSpPr txBox="1"/>
          <p:nvPr/>
        </p:nvSpPr>
        <p:spPr>
          <a:xfrm>
            <a:off x="8918552" y="6176962"/>
            <a:ext cx="6096000" cy="369332"/>
          </a:xfrm>
          <a:prstGeom prst="rect">
            <a:avLst/>
          </a:prstGeom>
          <a:noFill/>
        </p:spPr>
        <p:txBody>
          <a:bodyPr wrap="square">
            <a:spAutoFit/>
          </a:bodyPr>
          <a:lstStyle/>
          <a:p>
            <a:r>
              <a:rPr lang="en-US" dirty="0"/>
              <a:t>Figure 8</a:t>
            </a:r>
          </a:p>
        </p:txBody>
      </p:sp>
    </p:spTree>
    <p:extLst>
      <p:ext uri="{BB962C8B-B14F-4D97-AF65-F5344CB8AC3E}">
        <p14:creationId xmlns:p14="http://schemas.microsoft.com/office/powerpoint/2010/main" val="2023122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0" y="2623381"/>
            <a:ext cx="4770119" cy="3553581"/>
          </a:xfrm>
        </p:spPr>
        <p:txBody>
          <a:bodyPr>
            <a:normAutofit/>
          </a:bodyPr>
          <a:lstStyle/>
          <a:p>
            <a:pPr marL="0" indent="0">
              <a:buNone/>
            </a:pPr>
            <a:r>
              <a:rPr lang="en-US" sz="2000" dirty="0"/>
              <a:t>8. </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Take the fortress key from the panel and put it in the bottom lock on the key holder and turn it clockwise until it stops to be able to remove any of the three keys above. The three keys above are used to access guarding around the cuber. (figure 6)</a:t>
            </a:r>
          </a:p>
          <a:p>
            <a:pPr marL="0" indent="0">
              <a:buNone/>
            </a:pPr>
            <a:endParaRPr lang="en-US" sz="2000" dirty="0"/>
          </a:p>
        </p:txBody>
      </p:sp>
      <p:pic>
        <p:nvPicPr>
          <p:cNvPr id="5" name="Picture 4">
            <a:extLst>
              <a:ext uri="{FF2B5EF4-FFF2-40B4-BE49-F238E27FC236}">
                <a16:creationId xmlns:a16="http://schemas.microsoft.com/office/drawing/2014/main" id="{7CF5BAD1-E963-A99D-3C2C-8FCD641057C2}"/>
              </a:ext>
            </a:extLst>
          </p:cNvPr>
          <p:cNvPicPr>
            <a:picLocks noChangeAspect="1"/>
          </p:cNvPicPr>
          <p:nvPr/>
        </p:nvPicPr>
        <p:blipFill rotWithShape="1">
          <a:blip r:embed="rId2" r:link="rId3" cstate="print">
            <a:extLst>
              <a:ext uri="{28A0092B-C50C-407E-A947-70E740481C1C}">
                <a14:useLocalDpi xmlns:a14="http://schemas.microsoft.com/office/drawing/2010/main" val="0"/>
              </a:ext>
            </a:extLst>
          </a:blip>
          <a:srcRect l="16003" r="16917" b="3058"/>
          <a:stretch>
            <a:fillRect/>
          </a:stretch>
        </p:blipFill>
        <p:spPr bwMode="auto">
          <a:xfrm>
            <a:off x="8140340" y="568089"/>
            <a:ext cx="2873429" cy="5537743"/>
          </a:xfrm>
          <a:prstGeom prst="rect">
            <a:avLst/>
          </a:prstGeom>
          <a:noFill/>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A1AEA8E3-9CB6-441D-BF33-CDBAF3B957BD}"/>
              </a:ext>
            </a:extLst>
          </p:cNvPr>
          <p:cNvSpPr txBox="1"/>
          <p:nvPr/>
        </p:nvSpPr>
        <p:spPr>
          <a:xfrm>
            <a:off x="9144000" y="6112584"/>
            <a:ext cx="6096000" cy="369332"/>
          </a:xfrm>
          <a:prstGeom prst="rect">
            <a:avLst/>
          </a:prstGeom>
          <a:noFill/>
        </p:spPr>
        <p:txBody>
          <a:bodyPr wrap="square">
            <a:spAutoFit/>
          </a:bodyPr>
          <a:lstStyle/>
          <a:p>
            <a:r>
              <a:rPr lang="en-US" dirty="0"/>
              <a:t>Figure 9</a:t>
            </a:r>
          </a:p>
        </p:txBody>
      </p:sp>
    </p:spTree>
    <p:extLst>
      <p:ext uri="{BB962C8B-B14F-4D97-AF65-F5344CB8AC3E}">
        <p14:creationId xmlns:p14="http://schemas.microsoft.com/office/powerpoint/2010/main" val="3341352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pPr marL="0" indent="0">
              <a:buNone/>
            </a:pPr>
            <a:r>
              <a:rPr lang="en-US" sz="2000" dirty="0"/>
              <a:t>9. </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At the cuber gate 1, put the key in  and remove the key that was originally in the gate. </a:t>
            </a:r>
            <a:r>
              <a:rPr lang="en-US" sz="2000" kern="100" dirty="0">
                <a:latin typeface="Aptos" panose="020B0004020202020204" pitchFamily="34" charset="0"/>
                <a:ea typeface="Aptos" panose="020B0004020202020204" pitchFamily="34" charset="0"/>
                <a:cs typeface="Times New Roman" panose="02020603050405020304" pitchFamily="18" charset="0"/>
              </a:rPr>
              <a:t>Keep the original key with you until process is done. Unlock </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the gate. </a:t>
            </a:r>
          </a:p>
          <a:p>
            <a:pPr marL="0" indent="0">
              <a:buNone/>
            </a:pPr>
            <a:endParaRPr lang="en-US" sz="2000" dirty="0"/>
          </a:p>
        </p:txBody>
      </p:sp>
      <p:pic>
        <p:nvPicPr>
          <p:cNvPr id="6" name="Picture 5">
            <a:extLst>
              <a:ext uri="{FF2B5EF4-FFF2-40B4-BE49-F238E27FC236}">
                <a16:creationId xmlns:a16="http://schemas.microsoft.com/office/drawing/2014/main" id="{671652D7-606B-22F1-C7FB-D9151F65C27B}"/>
              </a:ext>
            </a:extLst>
          </p:cNvPr>
          <p:cNvPicPr>
            <a:picLocks noChangeAspect="1"/>
          </p:cNvPicPr>
          <p:nvPr/>
        </p:nvPicPr>
        <p:blipFill rotWithShape="1">
          <a:blip r:embed="rId2" r:link="rId3" cstate="print">
            <a:extLst>
              <a:ext uri="{28A0092B-C50C-407E-A947-70E740481C1C}">
                <a14:useLocalDpi xmlns:a14="http://schemas.microsoft.com/office/drawing/2010/main" val="0"/>
              </a:ext>
            </a:extLst>
          </a:blip>
          <a:srcRect l="-513" t="18654" r="513" b="6827"/>
          <a:stretch>
            <a:fillRect/>
          </a:stretch>
        </p:blipFill>
        <p:spPr bwMode="auto">
          <a:xfrm>
            <a:off x="5564928" y="476250"/>
            <a:ext cx="5943600" cy="5905500"/>
          </a:xfrm>
          <a:prstGeom prst="rect">
            <a:avLst/>
          </a:prstGeom>
          <a:noFill/>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046ECB1D-71ED-F046-66BC-98D91ED5F50B}"/>
              </a:ext>
            </a:extLst>
          </p:cNvPr>
          <p:cNvSpPr txBox="1"/>
          <p:nvPr/>
        </p:nvSpPr>
        <p:spPr>
          <a:xfrm>
            <a:off x="8259097" y="6381750"/>
            <a:ext cx="6096000" cy="369332"/>
          </a:xfrm>
          <a:prstGeom prst="rect">
            <a:avLst/>
          </a:prstGeom>
          <a:noFill/>
        </p:spPr>
        <p:txBody>
          <a:bodyPr wrap="square">
            <a:spAutoFit/>
          </a:bodyPr>
          <a:lstStyle/>
          <a:p>
            <a:r>
              <a:rPr lang="en-US" dirty="0"/>
              <a:t>Figure 10</a:t>
            </a:r>
          </a:p>
        </p:txBody>
      </p:sp>
    </p:spTree>
    <p:extLst>
      <p:ext uri="{BB962C8B-B14F-4D97-AF65-F5344CB8AC3E}">
        <p14:creationId xmlns:p14="http://schemas.microsoft.com/office/powerpoint/2010/main" val="301861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1941095"/>
            <a:ext cx="3888528" cy="4588042"/>
          </a:xfrm>
        </p:spPr>
        <p:txBody>
          <a:bodyPr>
            <a:normAutofit/>
          </a:bodyPr>
          <a:lstStyle/>
          <a:p>
            <a:pPr marL="0" indent="0">
              <a:buNone/>
            </a:pPr>
            <a:r>
              <a:rPr lang="en-US" sz="2000" dirty="0"/>
              <a:t>10. </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Use a 9/16 ratchet wrench to unscrew the bolts and move the guide either close or farther away depending on the size of the blocks. The 3</a:t>
            </a:r>
            <a:r>
              <a:rPr lang="en-US" sz="2000" kern="100" baseline="30000" dirty="0">
                <a:effectLst/>
                <a:latin typeface="Aptos" panose="020B0004020202020204" pitchFamily="34" charset="0"/>
                <a:ea typeface="Aptos" panose="020B0004020202020204" pitchFamily="34" charset="0"/>
                <a:cs typeface="Times New Roman" panose="02020603050405020304" pitchFamily="18" charset="0"/>
              </a:rPr>
              <a:t>rd</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and 4</a:t>
            </a:r>
            <a:r>
              <a:rPr lang="en-US" sz="2000" kern="100" baseline="30000" dirty="0">
                <a:effectLst/>
                <a:latin typeface="Aptos" panose="020B0004020202020204" pitchFamily="34" charset="0"/>
                <a:ea typeface="Aptos" panose="020B0004020202020204" pitchFamily="34" charset="0"/>
                <a:cs typeface="Times New Roman" panose="02020603050405020304" pitchFamily="18" charset="0"/>
              </a:rPr>
              <a:t>th</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holes from the right are for 18-inch blocks. The 7</a:t>
            </a:r>
            <a:r>
              <a:rPr lang="en-US" sz="2000" kern="100" baseline="30000" dirty="0">
                <a:effectLst/>
                <a:latin typeface="Aptos" panose="020B0004020202020204" pitchFamily="34" charset="0"/>
                <a:ea typeface="Aptos" panose="020B0004020202020204" pitchFamily="34" charset="0"/>
                <a:cs typeface="Times New Roman" panose="02020603050405020304" pitchFamily="18" charset="0"/>
              </a:rPr>
              <a:t>th</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and 8</a:t>
            </a:r>
            <a:r>
              <a:rPr lang="en-US" sz="2000" kern="100" baseline="30000" dirty="0">
                <a:effectLst/>
                <a:latin typeface="Aptos" panose="020B0004020202020204" pitchFamily="34" charset="0"/>
                <a:ea typeface="Aptos" panose="020B0004020202020204" pitchFamily="34" charset="0"/>
                <a:cs typeface="Times New Roman" panose="02020603050405020304" pitchFamily="18" charset="0"/>
              </a:rPr>
              <a:t>th</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holes are for 16-inch blocks. Reattach the guide and tighten bolts.</a:t>
            </a:r>
          </a:p>
          <a:p>
            <a:pPr marL="0" indent="0">
              <a:buNone/>
            </a:pPr>
            <a:endParaRPr lang="en-US" sz="2000" dirty="0"/>
          </a:p>
        </p:txBody>
      </p:sp>
      <p:pic>
        <p:nvPicPr>
          <p:cNvPr id="6" name="Picture 5">
            <a:extLst>
              <a:ext uri="{FF2B5EF4-FFF2-40B4-BE49-F238E27FC236}">
                <a16:creationId xmlns:a16="http://schemas.microsoft.com/office/drawing/2014/main" id="{2E3F7C89-867F-9F01-12CD-8B25C147EF2E}"/>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5009513" y="1049801"/>
            <a:ext cx="6344286" cy="4758397"/>
          </a:xfrm>
          <a:prstGeom prst="rect">
            <a:avLst/>
          </a:prstGeom>
          <a:noFill/>
          <a:ln>
            <a:noFill/>
          </a:ln>
        </p:spPr>
      </p:pic>
      <p:sp>
        <p:nvSpPr>
          <p:cNvPr id="14" name="Text Box 26">
            <a:extLst>
              <a:ext uri="{FF2B5EF4-FFF2-40B4-BE49-F238E27FC236}">
                <a16:creationId xmlns:a16="http://schemas.microsoft.com/office/drawing/2014/main" id="{48C0D274-D354-3D6A-66F4-67F4D69C6DEF}"/>
              </a:ext>
            </a:extLst>
          </p:cNvPr>
          <p:cNvSpPr txBox="1"/>
          <p:nvPr/>
        </p:nvSpPr>
        <p:spPr>
          <a:xfrm>
            <a:off x="8511353" y="2623381"/>
            <a:ext cx="1129030" cy="36004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800"/>
              </a:spcAf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18-inch block</a:t>
            </a:r>
          </a:p>
        </p:txBody>
      </p:sp>
      <p:sp>
        <p:nvSpPr>
          <p:cNvPr id="16" name="Text Box 26">
            <a:extLst>
              <a:ext uri="{FF2B5EF4-FFF2-40B4-BE49-F238E27FC236}">
                <a16:creationId xmlns:a16="http://schemas.microsoft.com/office/drawing/2014/main" id="{82B696F1-AD27-BAE4-3AC0-5848A4176EB9}"/>
              </a:ext>
            </a:extLst>
          </p:cNvPr>
          <p:cNvSpPr txBox="1"/>
          <p:nvPr/>
        </p:nvSpPr>
        <p:spPr>
          <a:xfrm>
            <a:off x="5564928" y="2263970"/>
            <a:ext cx="1129030" cy="36004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800"/>
              </a:spcAft>
            </a:pPr>
            <a:r>
              <a:rPr lang="en-US" sz="1200" kern="100">
                <a:effectLst/>
                <a:latin typeface="Aptos" panose="020B0004020202020204" pitchFamily="34" charset="0"/>
                <a:ea typeface="Aptos" panose="020B0004020202020204" pitchFamily="34" charset="0"/>
                <a:cs typeface="Times New Roman" panose="02020603050405020304" pitchFamily="18" charset="0"/>
              </a:rPr>
              <a:t>16-inch block</a:t>
            </a:r>
          </a:p>
        </p:txBody>
      </p:sp>
      <p:sp>
        <p:nvSpPr>
          <p:cNvPr id="17" name="Arrow: Left-Up 16">
            <a:extLst>
              <a:ext uri="{FF2B5EF4-FFF2-40B4-BE49-F238E27FC236}">
                <a16:creationId xmlns:a16="http://schemas.microsoft.com/office/drawing/2014/main" id="{54A67FD0-C559-162A-C086-BA68D9698903}"/>
              </a:ext>
            </a:extLst>
          </p:cNvPr>
          <p:cNvSpPr/>
          <p:nvPr/>
        </p:nvSpPr>
        <p:spPr>
          <a:xfrm rot="13315842">
            <a:off x="5430669" y="2774959"/>
            <a:ext cx="1347020" cy="1308080"/>
          </a:xfrm>
          <a:prstGeom prst="leftUpArrow">
            <a:avLst>
              <a:gd name="adj1" fmla="val 12974"/>
              <a:gd name="adj2" fmla="val 25000"/>
              <a:gd name="adj3" fmla="val 2500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Left 18">
            <a:extLst>
              <a:ext uri="{FF2B5EF4-FFF2-40B4-BE49-F238E27FC236}">
                <a16:creationId xmlns:a16="http://schemas.microsoft.com/office/drawing/2014/main" id="{C7AAFD40-9A2F-2093-2E54-72B0A26FBF75}"/>
              </a:ext>
            </a:extLst>
          </p:cNvPr>
          <p:cNvSpPr/>
          <p:nvPr/>
        </p:nvSpPr>
        <p:spPr>
          <a:xfrm rot="18130842">
            <a:off x="8426781" y="3359519"/>
            <a:ext cx="917782" cy="36004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Left 19">
            <a:extLst>
              <a:ext uri="{FF2B5EF4-FFF2-40B4-BE49-F238E27FC236}">
                <a16:creationId xmlns:a16="http://schemas.microsoft.com/office/drawing/2014/main" id="{A14D5E17-1FD7-676C-8ECE-85C4C1F3157D}"/>
              </a:ext>
            </a:extLst>
          </p:cNvPr>
          <p:cNvSpPr/>
          <p:nvPr/>
        </p:nvSpPr>
        <p:spPr>
          <a:xfrm rot="15759073">
            <a:off x="8709338" y="3400292"/>
            <a:ext cx="917782" cy="36004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9698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737419" y="1937224"/>
            <a:ext cx="4532671" cy="3580349"/>
          </a:xfrm>
        </p:spPr>
        <p:txBody>
          <a:bodyPr>
            <a:normAutofit fontScale="92500" lnSpcReduction="10000"/>
          </a:bodyPr>
          <a:lstStyle/>
          <a:p>
            <a:pPr marL="0" marR="0" indent="0">
              <a:lnSpc>
                <a:spcPct val="100000"/>
              </a:lnSpc>
              <a:spcBef>
                <a:spcPts val="0"/>
              </a:spcBef>
              <a:spcAft>
                <a:spcPts val="800"/>
              </a:spcAft>
              <a:buNone/>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11. Close the guard gate. Take the original key and put it in the top lock and turn it </a:t>
            </a:r>
            <a:r>
              <a:rPr lang="en-US" sz="2000" kern="100" dirty="0">
                <a:latin typeface="Aptos" panose="020B0004020202020204" pitchFamily="34" charset="0"/>
                <a:ea typeface="Aptos" panose="020B0004020202020204" pitchFamily="34" charset="0"/>
                <a:cs typeface="Times New Roman" panose="02020603050405020304" pitchFamily="18" charset="0"/>
              </a:rPr>
              <a:t>a quarter turn clockwise. </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Remove fortress key and put it back in the fortress key panel. Remove the Cuber fortress key from the Fortress Key Panel and put it back in the Cuber Control </a:t>
            </a:r>
            <a:r>
              <a:rPr lang="en-US" sz="2000" kern="100" dirty="0">
                <a:latin typeface="Aptos" panose="020B0004020202020204" pitchFamily="34" charset="0"/>
                <a:ea typeface="Aptos" panose="020B0004020202020204" pitchFamily="34" charset="0"/>
                <a:cs typeface="Times New Roman" panose="02020603050405020304" pitchFamily="18" charset="0"/>
              </a:rPr>
              <a:t>P</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anel. Turn the key clockwise until you can’t anymore. </a:t>
            </a:r>
          </a:p>
          <a:p>
            <a:pPr marL="0" indent="0">
              <a:lnSpc>
                <a:spcPct val="100000"/>
              </a:lnSpc>
              <a:buNone/>
            </a:pPr>
            <a:r>
              <a:rPr lang="en-US" sz="2000" dirty="0"/>
              <a:t>12. </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On the Cuber Control </a:t>
            </a:r>
            <a:r>
              <a:rPr lang="en-US" sz="2000" kern="100" dirty="0">
                <a:latin typeface="Aptos" panose="020B0004020202020204" pitchFamily="34" charset="0"/>
                <a:ea typeface="Aptos" panose="020B0004020202020204" pitchFamily="34" charset="0"/>
                <a:cs typeface="Times New Roman" panose="02020603050405020304" pitchFamily="18" charset="0"/>
              </a:rPr>
              <a:t>P</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anel, go to Cube program and select the pattern needed according to the size block you are now cubing. </a:t>
            </a:r>
          </a:p>
          <a:p>
            <a:pPr marL="0" indent="0">
              <a:buNone/>
            </a:pPr>
            <a:endParaRPr lang="en-US" sz="2000" dirty="0"/>
          </a:p>
        </p:txBody>
      </p:sp>
      <p:pic>
        <p:nvPicPr>
          <p:cNvPr id="4" name="Picture 3">
            <a:extLst>
              <a:ext uri="{FF2B5EF4-FFF2-40B4-BE49-F238E27FC236}">
                <a16:creationId xmlns:a16="http://schemas.microsoft.com/office/drawing/2014/main" id="{31A05E9E-6278-BBF4-1469-F21A60811D4D}"/>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5543977" y="968612"/>
            <a:ext cx="5809822" cy="4357367"/>
          </a:xfrm>
          <a:prstGeom prst="rect">
            <a:avLst/>
          </a:prstGeom>
          <a:noFill/>
          <a:ln>
            <a:noFill/>
          </a:ln>
        </p:spPr>
      </p:pic>
    </p:spTree>
    <p:extLst>
      <p:ext uri="{BB962C8B-B14F-4D97-AF65-F5344CB8AC3E}">
        <p14:creationId xmlns:p14="http://schemas.microsoft.com/office/powerpoint/2010/main" val="344528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1183243" y="1343098"/>
            <a:ext cx="3888528" cy="4171803"/>
          </a:xfrm>
        </p:spPr>
        <p:txBody>
          <a:bodyPr>
            <a:normAutofit/>
          </a:bodyPr>
          <a:lstStyle/>
          <a:p>
            <a:pPr marL="0" indent="0">
              <a:buNone/>
            </a:pPr>
            <a:r>
              <a:rPr lang="en-US" sz="2000" dirty="0"/>
              <a:t>13. </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Place the original key back in the lock on the cuber control panel. Turn the “Cuber” switch and the “Patternmaker” switch to “Auto” to start the machine again. Push the black “Master Start/Auto Enable” to restart (Yellow arrow). </a:t>
            </a:r>
          </a:p>
          <a:p>
            <a:pPr marL="0" indent="0">
              <a:buNone/>
            </a:pPr>
            <a:endParaRPr lang="en-US" sz="2000" dirty="0"/>
          </a:p>
          <a:p>
            <a:pPr marL="0" indent="0">
              <a:buNone/>
            </a:pPr>
            <a:r>
              <a:rPr lang="en-US" sz="2000" dirty="0"/>
              <a:t>Make sure to check your work and make sure everything is in place for the new block size.</a:t>
            </a:r>
          </a:p>
          <a:p>
            <a:pPr marL="0" indent="0">
              <a:buNone/>
            </a:pPr>
            <a:endParaRPr lang="en-US" sz="2000" dirty="0"/>
          </a:p>
          <a:p>
            <a:pPr marL="0" indent="0">
              <a:buNone/>
            </a:pPr>
            <a:r>
              <a:rPr lang="en-US" sz="2000" dirty="0"/>
              <a:t>This completes the process.</a:t>
            </a:r>
          </a:p>
        </p:txBody>
      </p:sp>
      <p:pic>
        <p:nvPicPr>
          <p:cNvPr id="4" name="Picture 3">
            <a:extLst>
              <a:ext uri="{FF2B5EF4-FFF2-40B4-BE49-F238E27FC236}">
                <a16:creationId xmlns:a16="http://schemas.microsoft.com/office/drawing/2014/main" id="{C4FC8B00-9D86-8CC7-64A1-3742129EDBD3}"/>
              </a:ext>
            </a:extLst>
          </p:cNvPr>
          <p:cNvPicPr>
            <a:picLocks noChangeAspect="1"/>
          </p:cNvPicPr>
          <p:nvPr/>
        </p:nvPicPr>
        <p:blipFill rotWithShape="1">
          <a:blip r:embed="rId2" r:link="rId3" cstate="print">
            <a:extLst>
              <a:ext uri="{28A0092B-C50C-407E-A947-70E740481C1C}">
                <a14:useLocalDpi xmlns:a14="http://schemas.microsoft.com/office/drawing/2010/main" val="0"/>
              </a:ext>
            </a:extLst>
          </a:blip>
          <a:srcRect l="1" t="15535" r="2747" b="11236"/>
          <a:stretch>
            <a:fillRect/>
          </a:stretch>
        </p:blipFill>
        <p:spPr bwMode="auto">
          <a:xfrm>
            <a:off x="5564928" y="528320"/>
            <a:ext cx="5779135" cy="5801360"/>
          </a:xfrm>
          <a:prstGeom prst="rect">
            <a:avLst/>
          </a:prstGeom>
          <a:noFill/>
          <a:ln>
            <a:noFill/>
          </a:ln>
          <a:extLst>
            <a:ext uri="{53640926-AAD7-44D8-BBD7-CCE9431645EC}">
              <a14:shadowObscured xmlns:a14="http://schemas.microsoft.com/office/drawing/2010/main"/>
            </a:ext>
          </a:extLst>
        </p:spPr>
      </p:pic>
      <p:sp>
        <p:nvSpPr>
          <p:cNvPr id="5" name="Oval 4">
            <a:extLst>
              <a:ext uri="{FF2B5EF4-FFF2-40B4-BE49-F238E27FC236}">
                <a16:creationId xmlns:a16="http://schemas.microsoft.com/office/drawing/2014/main" id="{EA3773E4-B106-2AAF-2EA7-516F94EE429C}"/>
              </a:ext>
            </a:extLst>
          </p:cNvPr>
          <p:cNvSpPr/>
          <p:nvPr/>
        </p:nvSpPr>
        <p:spPr>
          <a:xfrm>
            <a:off x="8071337" y="5240246"/>
            <a:ext cx="848995" cy="794385"/>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6" name="Oval 5">
            <a:extLst>
              <a:ext uri="{FF2B5EF4-FFF2-40B4-BE49-F238E27FC236}">
                <a16:creationId xmlns:a16="http://schemas.microsoft.com/office/drawing/2014/main" id="{051DDB2E-18C3-D4D4-DDF0-AE2D4EA6EDED}"/>
              </a:ext>
            </a:extLst>
          </p:cNvPr>
          <p:cNvSpPr/>
          <p:nvPr/>
        </p:nvSpPr>
        <p:spPr>
          <a:xfrm>
            <a:off x="8073390" y="4445861"/>
            <a:ext cx="848995" cy="794385"/>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4" name="Arrow: Right 13">
            <a:extLst>
              <a:ext uri="{FF2B5EF4-FFF2-40B4-BE49-F238E27FC236}">
                <a16:creationId xmlns:a16="http://schemas.microsoft.com/office/drawing/2014/main" id="{0F28E33A-E512-0DCC-EA2D-E0977178B896}"/>
              </a:ext>
            </a:extLst>
          </p:cNvPr>
          <p:cNvSpPr/>
          <p:nvPr/>
        </p:nvSpPr>
        <p:spPr>
          <a:xfrm rot="7897031">
            <a:off x="10231278" y="4157969"/>
            <a:ext cx="1021080" cy="297180"/>
          </a:xfrm>
          <a:prstGeom prst="rightArrow">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1544934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3A7FEE4F-BC6F-4298-8C27-35BF5D8E7282" descr="IMG_0247.jpg">
            <a:extLst>
              <a:ext uri="{FF2B5EF4-FFF2-40B4-BE49-F238E27FC236}">
                <a16:creationId xmlns:a16="http://schemas.microsoft.com/office/drawing/2014/main" id="{1FBEAB77-8777-D767-3C26-D738EBE1046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4399" r="-2" b="11508"/>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a:extLst>
              <a:ext uri="{FF2B5EF4-FFF2-40B4-BE49-F238E27FC236}">
                <a16:creationId xmlns:a16="http://schemas.microsoft.com/office/drawing/2014/main" id="{6F8127F2-A88E-3587-E460-6FD5C7F273C2}"/>
              </a:ext>
            </a:extLst>
          </p:cNvPr>
          <p:cNvSpPr>
            <a:spLocks noGrp="1"/>
          </p:cNvSpPr>
          <p:nvPr>
            <p:ph idx="1"/>
          </p:nvPr>
        </p:nvSpPr>
        <p:spPr>
          <a:xfrm>
            <a:off x="6513788" y="2333297"/>
            <a:ext cx="4840010" cy="3843666"/>
          </a:xfrm>
        </p:spPr>
        <p:txBody>
          <a:bodyPr>
            <a:normAutofit/>
          </a:bodyPr>
          <a:lstStyle/>
          <a:p>
            <a:r>
              <a:rPr lang="en-US" sz="2000"/>
              <a:t>Assumptions and Prerequisite Skills</a:t>
            </a:r>
          </a:p>
          <a:p>
            <a:pPr lvl="1"/>
            <a:r>
              <a:rPr lang="en-US" sz="2000"/>
              <a:t>The Machine is in manual</a:t>
            </a:r>
          </a:p>
          <a:p>
            <a:pPr lvl="1"/>
            <a:r>
              <a:rPr lang="en-US" sz="2000"/>
              <a:t>Adhere to all lockout/tagout and confined space requirements</a:t>
            </a:r>
          </a:p>
          <a:p>
            <a:r>
              <a:rPr lang="en-US" sz="2000"/>
              <a:t>Supplies Needed</a:t>
            </a:r>
          </a:p>
          <a:p>
            <a:pPr lvl="2"/>
            <a:r>
              <a:rPr lang="en-US"/>
              <a:t>Standard PPE Equipment</a:t>
            </a:r>
          </a:p>
          <a:p>
            <a:pPr marL="914400" lvl="2" indent="0">
              <a:buNone/>
            </a:pPr>
            <a:endParaRPr lang="en-US"/>
          </a:p>
          <a:p>
            <a:pPr marL="457200" lvl="1" indent="0">
              <a:buNone/>
            </a:pPr>
            <a:endParaRPr lang="en-US" sz="2000"/>
          </a:p>
        </p:txBody>
      </p:sp>
    </p:spTree>
    <p:extLst>
      <p:ext uri="{BB962C8B-B14F-4D97-AF65-F5344CB8AC3E}">
        <p14:creationId xmlns:p14="http://schemas.microsoft.com/office/powerpoint/2010/main" val="2923562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299580" cy="3553581"/>
          </a:xfrm>
        </p:spPr>
        <p:txBody>
          <a:bodyPr>
            <a:normAutofit/>
          </a:bodyPr>
          <a:lstStyle/>
          <a:p>
            <a:pPr marL="0" indent="0">
              <a:buNone/>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1. At the Depalleter Control Panel, press the “Screen Selector” button in the bottom right corner of the screen (Figure 1).</a:t>
            </a:r>
          </a:p>
          <a:p>
            <a:pPr marL="0" indent="0">
              <a:buNone/>
            </a:pPr>
            <a:endParaRPr lang="en-US" sz="2000" dirty="0"/>
          </a:p>
        </p:txBody>
      </p:sp>
      <p:pic>
        <p:nvPicPr>
          <p:cNvPr id="7" name="Picture 6">
            <a:extLst>
              <a:ext uri="{FF2B5EF4-FFF2-40B4-BE49-F238E27FC236}">
                <a16:creationId xmlns:a16="http://schemas.microsoft.com/office/drawing/2014/main" id="{2CC93E9C-529B-E9A8-407C-DF3D52D1F267}"/>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4566733" y="681038"/>
            <a:ext cx="7193267" cy="5394950"/>
          </a:xfrm>
          <a:prstGeom prst="rect">
            <a:avLst/>
          </a:prstGeom>
          <a:noFill/>
          <a:ln>
            <a:noFill/>
          </a:ln>
        </p:spPr>
      </p:pic>
      <p:sp>
        <p:nvSpPr>
          <p:cNvPr id="8" name="Oval 7">
            <a:extLst>
              <a:ext uri="{FF2B5EF4-FFF2-40B4-BE49-F238E27FC236}">
                <a16:creationId xmlns:a16="http://schemas.microsoft.com/office/drawing/2014/main" id="{47C6B57A-B51D-60A0-C40E-0D7E15319642}"/>
              </a:ext>
            </a:extLst>
          </p:cNvPr>
          <p:cNvSpPr/>
          <p:nvPr/>
        </p:nvSpPr>
        <p:spPr>
          <a:xfrm>
            <a:off x="10151693" y="4853890"/>
            <a:ext cx="755650" cy="615315"/>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 name="TextBox 4">
            <a:extLst>
              <a:ext uri="{FF2B5EF4-FFF2-40B4-BE49-F238E27FC236}">
                <a16:creationId xmlns:a16="http://schemas.microsoft.com/office/drawing/2014/main" id="{EAAC2005-9ECB-9DB2-0B95-79B052AAD333}"/>
              </a:ext>
            </a:extLst>
          </p:cNvPr>
          <p:cNvSpPr txBox="1"/>
          <p:nvPr/>
        </p:nvSpPr>
        <p:spPr>
          <a:xfrm>
            <a:off x="7747819" y="6075988"/>
            <a:ext cx="6096000" cy="369332"/>
          </a:xfrm>
          <a:prstGeom prst="rect">
            <a:avLst/>
          </a:prstGeom>
          <a:noFill/>
        </p:spPr>
        <p:txBody>
          <a:bodyPr wrap="square">
            <a:spAutoFit/>
          </a:bodyPr>
          <a:lstStyle/>
          <a:p>
            <a:r>
              <a:rPr lang="en-US" dirty="0">
                <a:solidFill>
                  <a:srgbClr val="FF0000"/>
                </a:solidFill>
              </a:rPr>
              <a:t>Figure 1</a:t>
            </a:r>
          </a:p>
        </p:txBody>
      </p:sp>
    </p:spTree>
    <p:extLst>
      <p:ext uri="{BB962C8B-B14F-4D97-AF65-F5344CB8AC3E}">
        <p14:creationId xmlns:p14="http://schemas.microsoft.com/office/powerpoint/2010/main" val="754623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675527" cy="3553581"/>
          </a:xfrm>
        </p:spPr>
        <p:txBody>
          <a:bodyPr>
            <a:normAutofit/>
          </a:bodyPr>
          <a:lstStyle/>
          <a:p>
            <a:pPr marL="0" indent="0">
              <a:buNone/>
            </a:pPr>
            <a:r>
              <a:rPr lang="en-US" sz="2000" dirty="0"/>
              <a:t>2. </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From the options that pop up in the bottom left corner of the screen, select “Change Product” (Figure 2).</a:t>
            </a:r>
          </a:p>
          <a:p>
            <a:pPr marL="0" indent="0">
              <a:buNone/>
            </a:pPr>
            <a:endParaRPr lang="en-US" sz="2000" dirty="0"/>
          </a:p>
        </p:txBody>
      </p:sp>
      <p:pic>
        <p:nvPicPr>
          <p:cNvPr id="4" name="Picture 3">
            <a:extLst>
              <a:ext uri="{FF2B5EF4-FFF2-40B4-BE49-F238E27FC236}">
                <a16:creationId xmlns:a16="http://schemas.microsoft.com/office/drawing/2014/main" id="{38A4D7B4-4966-F137-8A06-B314ACB0D8E4}"/>
              </a:ext>
            </a:extLst>
          </p:cNvPr>
          <p:cNvPicPr>
            <a:picLocks noChangeAspect="1"/>
          </p:cNvPicPr>
          <p:nvPr/>
        </p:nvPicPr>
        <p:blipFill rotWithShape="1">
          <a:blip r:embed="rId2" r:link="rId3" cstate="print">
            <a:extLst>
              <a:ext uri="{28A0092B-C50C-407E-A947-70E740481C1C}">
                <a14:useLocalDpi xmlns:a14="http://schemas.microsoft.com/office/drawing/2010/main" val="0"/>
              </a:ext>
            </a:extLst>
          </a:blip>
          <a:srcRect l="4142" r="3452"/>
          <a:stretch>
            <a:fillRect/>
          </a:stretch>
        </p:blipFill>
        <p:spPr bwMode="auto">
          <a:xfrm>
            <a:off x="4843662" y="792584"/>
            <a:ext cx="6496573" cy="5272831"/>
          </a:xfrm>
          <a:prstGeom prst="rect">
            <a:avLst/>
          </a:prstGeom>
          <a:noFill/>
          <a:ln>
            <a:noFill/>
          </a:ln>
          <a:extLst>
            <a:ext uri="{53640926-AAD7-44D8-BBD7-CCE9431645EC}">
              <a14:shadowObscured xmlns:a14="http://schemas.microsoft.com/office/drawing/2010/main"/>
            </a:ext>
          </a:extLst>
        </p:spPr>
      </p:pic>
      <p:sp>
        <p:nvSpPr>
          <p:cNvPr id="5" name="Oval 4">
            <a:extLst>
              <a:ext uri="{FF2B5EF4-FFF2-40B4-BE49-F238E27FC236}">
                <a16:creationId xmlns:a16="http://schemas.microsoft.com/office/drawing/2014/main" id="{B7B8B4AC-8109-0453-6B6D-BE15D4DA6489}"/>
              </a:ext>
            </a:extLst>
          </p:cNvPr>
          <p:cNvSpPr/>
          <p:nvPr/>
        </p:nvSpPr>
        <p:spPr>
          <a:xfrm>
            <a:off x="6800986" y="4241733"/>
            <a:ext cx="662305" cy="556260"/>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 name="TextBox 6">
            <a:extLst>
              <a:ext uri="{FF2B5EF4-FFF2-40B4-BE49-F238E27FC236}">
                <a16:creationId xmlns:a16="http://schemas.microsoft.com/office/drawing/2014/main" id="{EBE60A7F-8808-C766-B0BA-F94AEB9E2F7C}"/>
              </a:ext>
            </a:extLst>
          </p:cNvPr>
          <p:cNvSpPr txBox="1"/>
          <p:nvPr/>
        </p:nvSpPr>
        <p:spPr>
          <a:xfrm>
            <a:off x="8091949" y="6092375"/>
            <a:ext cx="6096000" cy="369332"/>
          </a:xfrm>
          <a:prstGeom prst="rect">
            <a:avLst/>
          </a:prstGeom>
          <a:noFill/>
        </p:spPr>
        <p:txBody>
          <a:bodyPr wrap="square">
            <a:spAutoFit/>
          </a:bodyPr>
          <a:lstStyle/>
          <a:p>
            <a:r>
              <a:rPr lang="en-US" dirty="0"/>
              <a:t>Figure 2</a:t>
            </a:r>
          </a:p>
        </p:txBody>
      </p:sp>
    </p:spTree>
    <p:extLst>
      <p:ext uri="{BB962C8B-B14F-4D97-AF65-F5344CB8AC3E}">
        <p14:creationId xmlns:p14="http://schemas.microsoft.com/office/powerpoint/2010/main" val="2503652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pPr marL="0" indent="0">
              <a:buNone/>
            </a:pPr>
            <a:r>
              <a:rPr lang="en-US" sz="2000" dirty="0"/>
              <a:t>3. </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From the list of options, select the number of the </a:t>
            </a:r>
            <a:r>
              <a:rPr lang="en-US" sz="2000" kern="100" dirty="0">
                <a:latin typeface="Aptos" panose="020B0004020202020204" pitchFamily="34" charset="0"/>
                <a:ea typeface="Aptos" panose="020B0004020202020204" pitchFamily="34" charset="0"/>
                <a:cs typeface="Times New Roman" panose="02020603050405020304" pitchFamily="18" charset="0"/>
              </a:rPr>
              <a:t>product</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you will now be using (Figure 3, yellow arrow). Then press enter at the bottom of the screen (Figure 3, red circle).</a:t>
            </a:r>
          </a:p>
          <a:p>
            <a:pPr marL="0" indent="0">
              <a:buNone/>
            </a:pPr>
            <a:endParaRPr lang="en-US" sz="2000" dirty="0"/>
          </a:p>
        </p:txBody>
      </p:sp>
      <p:pic>
        <p:nvPicPr>
          <p:cNvPr id="4" name="Picture 3">
            <a:extLst>
              <a:ext uri="{FF2B5EF4-FFF2-40B4-BE49-F238E27FC236}">
                <a16:creationId xmlns:a16="http://schemas.microsoft.com/office/drawing/2014/main" id="{806CAEC0-B0AE-B7A6-46E4-56AE85DFF0A9}"/>
              </a:ext>
            </a:extLst>
          </p:cNvPr>
          <p:cNvPicPr>
            <a:picLocks noChangeAspect="1"/>
          </p:cNvPicPr>
          <p:nvPr/>
        </p:nvPicPr>
        <p:blipFill rotWithShape="1">
          <a:blip r:embed="rId2" r:link="rId3" cstate="print">
            <a:extLst>
              <a:ext uri="{28A0092B-C50C-407E-A947-70E740481C1C}">
                <a14:useLocalDpi xmlns:a14="http://schemas.microsoft.com/office/drawing/2010/main" val="0"/>
              </a:ext>
            </a:extLst>
          </a:blip>
          <a:srcRect l="10652" t="10389" r="17258" b="5983"/>
          <a:stretch>
            <a:fillRect/>
          </a:stretch>
        </p:blipFill>
        <p:spPr bwMode="auto">
          <a:xfrm>
            <a:off x="5564928" y="680351"/>
            <a:ext cx="6317962" cy="5497298"/>
          </a:xfrm>
          <a:prstGeom prst="rect">
            <a:avLst/>
          </a:prstGeom>
          <a:noFill/>
          <a:ln>
            <a:noFill/>
          </a:ln>
          <a:extLst>
            <a:ext uri="{53640926-AAD7-44D8-BBD7-CCE9431645EC}">
              <a14:shadowObscured xmlns:a14="http://schemas.microsoft.com/office/drawing/2010/main"/>
            </a:ext>
          </a:extLst>
        </p:spPr>
      </p:pic>
      <p:sp>
        <p:nvSpPr>
          <p:cNvPr id="5" name="Oval 4">
            <a:extLst>
              <a:ext uri="{FF2B5EF4-FFF2-40B4-BE49-F238E27FC236}">
                <a16:creationId xmlns:a16="http://schemas.microsoft.com/office/drawing/2014/main" id="{5D4E0F77-10E7-79CC-28A5-E7608CE375BB}"/>
              </a:ext>
            </a:extLst>
          </p:cNvPr>
          <p:cNvSpPr/>
          <p:nvPr/>
        </p:nvSpPr>
        <p:spPr>
          <a:xfrm>
            <a:off x="7531510" y="4483511"/>
            <a:ext cx="1258529" cy="562284"/>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6" name="Arrow: Right 5">
            <a:extLst>
              <a:ext uri="{FF2B5EF4-FFF2-40B4-BE49-F238E27FC236}">
                <a16:creationId xmlns:a16="http://schemas.microsoft.com/office/drawing/2014/main" id="{0624369C-DD1F-6C8D-1648-5A7E09C30EFA}"/>
              </a:ext>
            </a:extLst>
          </p:cNvPr>
          <p:cNvSpPr/>
          <p:nvPr/>
        </p:nvSpPr>
        <p:spPr>
          <a:xfrm rot="2534560">
            <a:off x="6051950" y="2121551"/>
            <a:ext cx="749935" cy="287020"/>
          </a:xfrm>
          <a:prstGeom prst="rightArrow">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TextBox 7">
            <a:extLst>
              <a:ext uri="{FF2B5EF4-FFF2-40B4-BE49-F238E27FC236}">
                <a16:creationId xmlns:a16="http://schemas.microsoft.com/office/drawing/2014/main" id="{6D912BA9-7492-CFC4-A5E3-A12B0B4C9F03}"/>
              </a:ext>
            </a:extLst>
          </p:cNvPr>
          <p:cNvSpPr txBox="1"/>
          <p:nvPr/>
        </p:nvSpPr>
        <p:spPr>
          <a:xfrm>
            <a:off x="8160774" y="6176962"/>
            <a:ext cx="6096000" cy="369332"/>
          </a:xfrm>
          <a:prstGeom prst="rect">
            <a:avLst/>
          </a:prstGeom>
          <a:noFill/>
        </p:spPr>
        <p:txBody>
          <a:bodyPr wrap="square">
            <a:spAutoFit/>
          </a:bodyPr>
          <a:lstStyle/>
          <a:p>
            <a:r>
              <a:rPr lang="en-US" dirty="0"/>
              <a:t>Figure 3</a:t>
            </a:r>
          </a:p>
        </p:txBody>
      </p:sp>
    </p:spTree>
    <p:extLst>
      <p:ext uri="{BB962C8B-B14F-4D97-AF65-F5344CB8AC3E}">
        <p14:creationId xmlns:p14="http://schemas.microsoft.com/office/powerpoint/2010/main" val="2993991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pPr marL="0" indent="0">
              <a:buNone/>
            </a:pPr>
            <a:r>
              <a:rPr lang="en-US" sz="2000" dirty="0"/>
              <a:t>4. </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Use the handle screw to move the block turnover clamps either closer or farther away from each other to fit the width of the block (Figure 4). </a:t>
            </a:r>
          </a:p>
          <a:p>
            <a:pPr marL="0" indent="0">
              <a:buNone/>
            </a:pPr>
            <a:endParaRPr lang="en-US" sz="2000" kern="100" dirty="0">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Note: See next slide for pad placement.</a:t>
            </a:r>
          </a:p>
          <a:p>
            <a:pPr marL="0" indent="0">
              <a:buNone/>
            </a:pPr>
            <a:endParaRPr lang="en-US" sz="2000" dirty="0"/>
          </a:p>
        </p:txBody>
      </p:sp>
      <p:pic>
        <p:nvPicPr>
          <p:cNvPr id="5" name="Picture 4">
            <a:extLst>
              <a:ext uri="{FF2B5EF4-FFF2-40B4-BE49-F238E27FC236}">
                <a16:creationId xmlns:a16="http://schemas.microsoft.com/office/drawing/2014/main" id="{769D921F-39B9-E87A-7703-A73C5E27A4AD}"/>
              </a:ext>
            </a:extLst>
          </p:cNvPr>
          <p:cNvPicPr>
            <a:picLocks noChangeAspect="1"/>
          </p:cNvPicPr>
          <p:nvPr/>
        </p:nvPicPr>
        <p:blipFill rotWithShape="1">
          <a:blip r:embed="rId2" r:link="rId3" cstate="print">
            <a:extLst>
              <a:ext uri="{28A0092B-C50C-407E-A947-70E740481C1C}">
                <a14:useLocalDpi xmlns:a14="http://schemas.microsoft.com/office/drawing/2010/main" val="0"/>
              </a:ext>
            </a:extLst>
          </a:blip>
          <a:srcRect l="769" t="23268" r="-769" b="13366"/>
          <a:stretch>
            <a:fillRect/>
          </a:stretch>
        </p:blipFill>
        <p:spPr bwMode="auto">
          <a:xfrm>
            <a:off x="5564928" y="918210"/>
            <a:ext cx="5943600" cy="5021580"/>
          </a:xfrm>
          <a:prstGeom prst="rect">
            <a:avLst/>
          </a:prstGeom>
          <a:noFill/>
          <a:ln>
            <a:noFill/>
          </a:ln>
          <a:extLst>
            <a:ext uri="{53640926-AAD7-44D8-BBD7-CCE9431645EC}">
              <a14:shadowObscured xmlns:a14="http://schemas.microsoft.com/office/drawing/2010/main"/>
            </a:ext>
          </a:extLst>
        </p:spPr>
      </p:pic>
      <p:sp>
        <p:nvSpPr>
          <p:cNvPr id="6" name="Arrow: Left-Right 5">
            <a:extLst>
              <a:ext uri="{FF2B5EF4-FFF2-40B4-BE49-F238E27FC236}">
                <a16:creationId xmlns:a16="http://schemas.microsoft.com/office/drawing/2014/main" id="{583F2E56-6214-909C-6DEC-294F4F277BF3}"/>
              </a:ext>
            </a:extLst>
          </p:cNvPr>
          <p:cNvSpPr/>
          <p:nvPr/>
        </p:nvSpPr>
        <p:spPr>
          <a:xfrm rot="487046">
            <a:off x="6976374" y="3150870"/>
            <a:ext cx="1356360" cy="556260"/>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 name="TextBox 6">
            <a:extLst>
              <a:ext uri="{FF2B5EF4-FFF2-40B4-BE49-F238E27FC236}">
                <a16:creationId xmlns:a16="http://schemas.microsoft.com/office/drawing/2014/main" id="{9C6C3B70-BA90-3A3A-E28B-DA72DCE3F050}"/>
              </a:ext>
            </a:extLst>
          </p:cNvPr>
          <p:cNvSpPr txBox="1"/>
          <p:nvPr/>
        </p:nvSpPr>
        <p:spPr>
          <a:xfrm>
            <a:off x="8305799" y="5992296"/>
            <a:ext cx="6096000" cy="369332"/>
          </a:xfrm>
          <a:prstGeom prst="rect">
            <a:avLst/>
          </a:prstGeom>
          <a:noFill/>
        </p:spPr>
        <p:txBody>
          <a:bodyPr wrap="square">
            <a:spAutoFit/>
          </a:bodyPr>
          <a:lstStyle/>
          <a:p>
            <a:r>
              <a:rPr lang="en-US" dirty="0"/>
              <a:t>Figure 4</a:t>
            </a:r>
          </a:p>
        </p:txBody>
      </p:sp>
    </p:spTree>
    <p:extLst>
      <p:ext uri="{BB962C8B-B14F-4D97-AF65-F5344CB8AC3E}">
        <p14:creationId xmlns:p14="http://schemas.microsoft.com/office/powerpoint/2010/main" val="7713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pPr marL="0" indent="0">
              <a:buNone/>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NOTE: On blocks that have stretchers (see figure 5), the clamps must line up with the stretchers.</a:t>
            </a:r>
          </a:p>
          <a:p>
            <a:pPr marL="0" indent="0">
              <a:buNone/>
            </a:pPr>
            <a:endParaRPr lang="en-US" sz="2000" dirty="0"/>
          </a:p>
        </p:txBody>
      </p:sp>
      <p:pic>
        <p:nvPicPr>
          <p:cNvPr id="4" name="Picture 3" descr="A close up of a machine&#10;&#10;Description automatically generated">
            <a:extLst>
              <a:ext uri="{FF2B5EF4-FFF2-40B4-BE49-F238E27FC236}">
                <a16:creationId xmlns:a16="http://schemas.microsoft.com/office/drawing/2014/main" id="{8D06BD34-9A34-092E-3D8E-4FB48186BCC0}"/>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6920489" y="674162"/>
            <a:ext cx="4132257" cy="5509675"/>
          </a:xfrm>
          <a:prstGeom prst="rect">
            <a:avLst/>
          </a:prstGeom>
          <a:noFill/>
          <a:ln>
            <a:noFill/>
          </a:ln>
        </p:spPr>
      </p:pic>
      <p:sp>
        <p:nvSpPr>
          <p:cNvPr id="5" name="Oval 4">
            <a:extLst>
              <a:ext uri="{FF2B5EF4-FFF2-40B4-BE49-F238E27FC236}">
                <a16:creationId xmlns:a16="http://schemas.microsoft.com/office/drawing/2014/main" id="{86E8747F-8D04-7EF1-D0A5-DB2F2A212739}"/>
              </a:ext>
            </a:extLst>
          </p:cNvPr>
          <p:cNvSpPr/>
          <p:nvPr/>
        </p:nvSpPr>
        <p:spPr>
          <a:xfrm>
            <a:off x="7986493" y="1767574"/>
            <a:ext cx="2000250" cy="1182908"/>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6" name="Oval 5">
            <a:extLst>
              <a:ext uri="{FF2B5EF4-FFF2-40B4-BE49-F238E27FC236}">
                <a16:creationId xmlns:a16="http://schemas.microsoft.com/office/drawing/2014/main" id="{7662399E-A630-6232-8EC0-0B218C437661}"/>
              </a:ext>
            </a:extLst>
          </p:cNvPr>
          <p:cNvSpPr/>
          <p:nvPr/>
        </p:nvSpPr>
        <p:spPr>
          <a:xfrm>
            <a:off x="7986493" y="4018581"/>
            <a:ext cx="2000250" cy="1057772"/>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TextBox 7">
            <a:extLst>
              <a:ext uri="{FF2B5EF4-FFF2-40B4-BE49-F238E27FC236}">
                <a16:creationId xmlns:a16="http://schemas.microsoft.com/office/drawing/2014/main" id="{1EAFD4D0-3B23-28EA-C11E-D209343541EF}"/>
              </a:ext>
            </a:extLst>
          </p:cNvPr>
          <p:cNvSpPr txBox="1"/>
          <p:nvPr/>
        </p:nvSpPr>
        <p:spPr>
          <a:xfrm>
            <a:off x="8465509" y="6144452"/>
            <a:ext cx="6096000" cy="369332"/>
          </a:xfrm>
          <a:prstGeom prst="rect">
            <a:avLst/>
          </a:prstGeom>
          <a:noFill/>
        </p:spPr>
        <p:txBody>
          <a:bodyPr wrap="square">
            <a:spAutoFit/>
          </a:bodyPr>
          <a:lstStyle/>
          <a:p>
            <a:r>
              <a:rPr lang="en-US" dirty="0"/>
              <a:t>Figure 5</a:t>
            </a:r>
          </a:p>
        </p:txBody>
      </p:sp>
    </p:spTree>
    <p:extLst>
      <p:ext uri="{BB962C8B-B14F-4D97-AF65-F5344CB8AC3E}">
        <p14:creationId xmlns:p14="http://schemas.microsoft.com/office/powerpoint/2010/main" val="3265716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pPr marL="0" indent="0">
              <a:buNone/>
            </a:pPr>
            <a:r>
              <a:rPr lang="en-US" sz="2000" dirty="0"/>
              <a:t>5. </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At the Cuber Control </a:t>
            </a:r>
            <a:r>
              <a:rPr lang="en-US" sz="2000" kern="100" dirty="0">
                <a:latin typeface="Aptos" panose="020B0004020202020204" pitchFamily="34" charset="0"/>
                <a:ea typeface="Aptos" panose="020B0004020202020204" pitchFamily="34" charset="0"/>
                <a:cs typeface="Times New Roman" panose="02020603050405020304" pitchFamily="18" charset="0"/>
              </a:rPr>
              <a:t>P</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anel, turn the “Cuber” switch and the “Patternmaker” switch to off. Take the fortress key out of the panel (yellow arrow). </a:t>
            </a:r>
          </a:p>
          <a:p>
            <a:pPr marL="0" indent="0">
              <a:buNone/>
            </a:pPr>
            <a:endParaRPr lang="en-US" sz="2000" dirty="0"/>
          </a:p>
        </p:txBody>
      </p:sp>
      <p:sp>
        <p:nvSpPr>
          <p:cNvPr id="8" name="TextBox 7">
            <a:extLst>
              <a:ext uri="{FF2B5EF4-FFF2-40B4-BE49-F238E27FC236}">
                <a16:creationId xmlns:a16="http://schemas.microsoft.com/office/drawing/2014/main" id="{A323881F-83F9-9412-EEC7-71D4799713F3}"/>
              </a:ext>
            </a:extLst>
          </p:cNvPr>
          <p:cNvSpPr txBox="1"/>
          <p:nvPr/>
        </p:nvSpPr>
        <p:spPr>
          <a:xfrm>
            <a:off x="8087361" y="6061948"/>
            <a:ext cx="6096000" cy="369332"/>
          </a:xfrm>
          <a:prstGeom prst="rect">
            <a:avLst/>
          </a:prstGeom>
          <a:noFill/>
        </p:spPr>
        <p:txBody>
          <a:bodyPr wrap="square">
            <a:spAutoFit/>
          </a:bodyPr>
          <a:lstStyle/>
          <a:p>
            <a:r>
              <a:rPr lang="en-US" dirty="0"/>
              <a:t>Figure 6</a:t>
            </a:r>
          </a:p>
        </p:txBody>
      </p:sp>
      <p:pic>
        <p:nvPicPr>
          <p:cNvPr id="3074" name="FE134916-7CB0-4C57-9F26-122107132728" descr="IMG_0177.jpg">
            <a:extLst>
              <a:ext uri="{FF2B5EF4-FFF2-40B4-BE49-F238E27FC236}">
                <a16:creationId xmlns:a16="http://schemas.microsoft.com/office/drawing/2014/main" id="{5396F4A5-BC53-9F7A-F835-931DB699E8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77" t="11414" r="2952" b="18430"/>
          <a:stretch/>
        </p:blipFill>
        <p:spPr bwMode="auto">
          <a:xfrm>
            <a:off x="6060691" y="887809"/>
            <a:ext cx="5074670" cy="511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val 11">
            <a:extLst>
              <a:ext uri="{FF2B5EF4-FFF2-40B4-BE49-F238E27FC236}">
                <a16:creationId xmlns:a16="http://schemas.microsoft.com/office/drawing/2014/main" id="{6CB3496A-9414-7F5F-F102-68A468CC74A2}"/>
              </a:ext>
            </a:extLst>
          </p:cNvPr>
          <p:cNvSpPr/>
          <p:nvPr/>
        </p:nvSpPr>
        <p:spPr>
          <a:xfrm>
            <a:off x="8223672" y="4480560"/>
            <a:ext cx="687976" cy="640081"/>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5" name="Oval 14">
            <a:extLst>
              <a:ext uri="{FF2B5EF4-FFF2-40B4-BE49-F238E27FC236}">
                <a16:creationId xmlns:a16="http://schemas.microsoft.com/office/drawing/2014/main" id="{9A6446EE-BAF8-43FE-1FCF-004E3025236B}"/>
              </a:ext>
            </a:extLst>
          </p:cNvPr>
          <p:cNvSpPr/>
          <p:nvPr/>
        </p:nvSpPr>
        <p:spPr>
          <a:xfrm>
            <a:off x="8223671" y="5120641"/>
            <a:ext cx="815957" cy="796228"/>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6" name="Arrow: Right 15">
            <a:extLst>
              <a:ext uri="{FF2B5EF4-FFF2-40B4-BE49-F238E27FC236}">
                <a16:creationId xmlns:a16="http://schemas.microsoft.com/office/drawing/2014/main" id="{DEBA50DE-2132-879C-F5CA-5D952B514FDA}"/>
              </a:ext>
            </a:extLst>
          </p:cNvPr>
          <p:cNvSpPr/>
          <p:nvPr/>
        </p:nvSpPr>
        <p:spPr>
          <a:xfrm rot="3119785">
            <a:off x="5692944" y="4219196"/>
            <a:ext cx="1130300" cy="361950"/>
          </a:xfrm>
          <a:prstGeom prst="rightArrow">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Tree>
    <p:extLst>
      <p:ext uri="{BB962C8B-B14F-4D97-AF65-F5344CB8AC3E}">
        <p14:creationId xmlns:p14="http://schemas.microsoft.com/office/powerpoint/2010/main" val="597691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15679" y="1851221"/>
            <a:ext cx="3888528" cy="3553581"/>
          </a:xfrm>
        </p:spPr>
        <p:txBody>
          <a:bodyPr>
            <a:normAutofit/>
          </a:bodyPr>
          <a:lstStyle/>
          <a:p>
            <a:pPr marL="0" indent="0">
              <a:buNone/>
            </a:pPr>
            <a:r>
              <a:rPr lang="en-US" sz="2000" dirty="0"/>
              <a:t>6. </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Using a 9/16 wrench, unscrew the bolts on either side of the clamps to move the clamps either inwards or outwards depending on whether the new block is larger or smaller than the previous block (See next slide). Once the clamps are in the proper location for the block you will now be using, screw the bolts back on until secure.</a:t>
            </a:r>
          </a:p>
        </p:txBody>
      </p:sp>
      <p:pic>
        <p:nvPicPr>
          <p:cNvPr id="4" name="Picture 3" descr="A machine with a grey stone&#10;&#10;Description automatically generated with medium confidence">
            <a:extLst>
              <a:ext uri="{FF2B5EF4-FFF2-40B4-BE49-F238E27FC236}">
                <a16:creationId xmlns:a16="http://schemas.microsoft.com/office/drawing/2014/main" id="{A45943B2-1EB6-1582-1255-BCDABB924E1F}"/>
              </a:ext>
            </a:extLst>
          </p:cNvPr>
          <p:cNvPicPr>
            <a:picLocks noChangeAspect="1"/>
          </p:cNvPicPr>
          <p:nvPr/>
        </p:nvPicPr>
        <p:blipFill rotWithShape="1">
          <a:blip r:embed="rId2" r:link="rId3" cstate="print">
            <a:extLst>
              <a:ext uri="{28A0092B-C50C-407E-A947-70E740481C1C}">
                <a14:useLocalDpi xmlns:a14="http://schemas.microsoft.com/office/drawing/2010/main" val="0"/>
              </a:ext>
            </a:extLst>
          </a:blip>
          <a:srcRect t="16634" b="15673"/>
          <a:stretch>
            <a:fillRect/>
          </a:stretch>
        </p:blipFill>
        <p:spPr bwMode="auto">
          <a:xfrm>
            <a:off x="5177590" y="746760"/>
            <a:ext cx="5943600" cy="5364480"/>
          </a:xfrm>
          <a:prstGeom prst="rect">
            <a:avLst/>
          </a:prstGeom>
          <a:noFill/>
          <a:ln>
            <a:noFill/>
          </a:ln>
          <a:extLst>
            <a:ext uri="{53640926-AAD7-44D8-BBD7-CCE9431645EC}">
              <a14:shadowObscured xmlns:a14="http://schemas.microsoft.com/office/drawing/2010/main"/>
            </a:ext>
          </a:extLst>
        </p:spPr>
      </p:pic>
      <p:sp>
        <p:nvSpPr>
          <p:cNvPr id="5" name="Arrow: Left-Right 4">
            <a:extLst>
              <a:ext uri="{FF2B5EF4-FFF2-40B4-BE49-F238E27FC236}">
                <a16:creationId xmlns:a16="http://schemas.microsoft.com/office/drawing/2014/main" id="{2E474CD0-FD2C-8121-A59D-BEBDF5AB593F}"/>
              </a:ext>
            </a:extLst>
          </p:cNvPr>
          <p:cNvSpPr/>
          <p:nvPr/>
        </p:nvSpPr>
        <p:spPr>
          <a:xfrm>
            <a:off x="6600223" y="2293119"/>
            <a:ext cx="2777490" cy="956310"/>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 name="TextBox 6">
            <a:extLst>
              <a:ext uri="{FF2B5EF4-FFF2-40B4-BE49-F238E27FC236}">
                <a16:creationId xmlns:a16="http://schemas.microsoft.com/office/drawing/2014/main" id="{B1325516-491F-C510-D6C7-A3E40C781EEF}"/>
              </a:ext>
            </a:extLst>
          </p:cNvPr>
          <p:cNvSpPr txBox="1"/>
          <p:nvPr/>
        </p:nvSpPr>
        <p:spPr>
          <a:xfrm>
            <a:off x="7880813" y="6115288"/>
            <a:ext cx="6096000" cy="369332"/>
          </a:xfrm>
          <a:prstGeom prst="rect">
            <a:avLst/>
          </a:prstGeom>
          <a:noFill/>
        </p:spPr>
        <p:txBody>
          <a:bodyPr wrap="square">
            <a:spAutoFit/>
          </a:bodyPr>
          <a:lstStyle/>
          <a:p>
            <a:r>
              <a:rPr lang="en-US" dirty="0"/>
              <a:t>Figure 7</a:t>
            </a:r>
          </a:p>
        </p:txBody>
      </p:sp>
    </p:spTree>
    <p:extLst>
      <p:ext uri="{BB962C8B-B14F-4D97-AF65-F5344CB8AC3E}">
        <p14:creationId xmlns:p14="http://schemas.microsoft.com/office/powerpoint/2010/main" val="4031076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F350B1154F9524F961B68EDA8A93171" ma:contentTypeVersion="5" ma:contentTypeDescription="Create a new document." ma:contentTypeScope="" ma:versionID="afb7fa54c351a0eb6cf77ea775d7a868">
  <xsd:schema xmlns:xsd="http://www.w3.org/2001/XMLSchema" xmlns:xs="http://www.w3.org/2001/XMLSchema" xmlns:p="http://schemas.microsoft.com/office/2006/metadata/properties" xmlns:ns3="78efbfc9-02b1-4c39-859b-409bca21c6fa" targetNamespace="http://schemas.microsoft.com/office/2006/metadata/properties" ma:root="true" ma:fieldsID="499009d406f83536068a2b7e05276ea8" ns3:_="">
    <xsd:import namespace="78efbfc9-02b1-4c39-859b-409bca21c6fa"/>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efbfc9-02b1-4c39-859b-409bca21c6fa"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E44C84A-59EC-45CA-A0C9-82DAF6435E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8efbfc9-02b1-4c39-859b-409bca21c6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9A1A834-4246-480A-9501-FE9DB810FE7D}">
  <ds:schemaRefs>
    <ds:schemaRef ds:uri="http://schemas.microsoft.com/sharepoint/v3/contenttype/forms"/>
  </ds:schemaRefs>
</ds:datastoreItem>
</file>

<file path=customXml/itemProps3.xml><?xml version="1.0" encoding="utf-8"?>
<ds:datastoreItem xmlns:ds="http://schemas.openxmlformats.org/officeDocument/2006/customXml" ds:itemID="{8FCEC33C-BE35-4055-AAB4-449498AA109E}">
  <ds:schemaRefs>
    <ds:schemaRef ds:uri="http://purl.org/dc/dcmitype/"/>
    <ds:schemaRef ds:uri="http://schemas.microsoft.com/office/2006/documentManagement/types"/>
    <ds:schemaRef ds:uri="http://purl.org/dc/elements/1.1/"/>
    <ds:schemaRef ds:uri="http://schemas.openxmlformats.org/package/2006/metadata/core-properties"/>
    <ds:schemaRef ds:uri="http://schemas.microsoft.com/office/infopath/2007/PartnerControls"/>
    <ds:schemaRef ds:uri="http://www.w3.org/XML/1998/namespace"/>
    <ds:schemaRef ds:uri="http://schemas.microsoft.com/office/2006/metadata/properties"/>
    <ds:schemaRef ds:uri="78efbfc9-02b1-4c39-859b-409bca21c6fa"/>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11502</TotalTime>
  <Words>748</Words>
  <Application>Microsoft Office PowerPoint</Application>
  <PresentationFormat>Widescreen</PresentationFormat>
  <Paragraphs>44</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Aptos</vt:lpstr>
      <vt:lpstr>Aptos Display</vt:lpstr>
      <vt:lpstr>Arial</vt:lpstr>
      <vt:lpstr>Office Theme</vt:lpstr>
      <vt:lpstr>Block Size Changeover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Calculating Yield</dc:title>
  <dc:creator>Jason Bell</dc:creator>
  <cp:lastModifiedBy>Weber, Matthew</cp:lastModifiedBy>
  <cp:revision>4</cp:revision>
  <dcterms:created xsi:type="dcterms:W3CDTF">2024-07-01T11:50:05Z</dcterms:created>
  <dcterms:modified xsi:type="dcterms:W3CDTF">2024-09-20T06:22:45Z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0x0101003F350B1154F9524F961B68EDA8A93171</vt:lpwstr>
  </property>
</Properties>
</file>